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x="18288000" cy="10287000"/>
  <p:notesSz cx="6858000" cy="9144000"/>
  <p:embeddedFontLst>
    <p:embeddedFont>
      <p:font typeface="Poppins Bold" charset="1" panose="02000000000000000000"/>
      <p:regular r:id="rId14"/>
    </p:embeddedFont>
    <p:embeddedFont>
      <p:font typeface="Open Sans" charset="1" panose="020B0606030504020204"/>
      <p:regular r:id="rId15"/>
    </p:embeddedFont>
    <p:embeddedFont>
      <p:font typeface="Canva Sans Bold" charset="1" panose="020B0803030501040103"/>
      <p:regular r:id="rId16"/>
    </p:embeddedFont>
    <p:embeddedFont>
      <p:font typeface="DM Sans Bold" charset="1" panose="00000000000000000000"/>
      <p:regular r:id="rId17"/>
    </p:embeddedFont>
    <p:embeddedFont>
      <p:font typeface="DM Sans" charset="1" panose="0000000000000000000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jpeg" Type="http://schemas.openxmlformats.org/officeDocument/2006/relationships/image"/><Relationship Id="rId4" Target="../media/image3.jpeg" Type="http://schemas.openxmlformats.org/officeDocument/2006/relationships/image"/><Relationship Id="rId5" Target="../media/image4.jpe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Relationship Id="rId3" Target="../media/image8.jpeg" Type="http://schemas.openxmlformats.org/officeDocument/2006/relationships/image"/><Relationship Id="rId4" Target="../media/image9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Relationship Id="rId3" Target="../media/image12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>
  <p:cSld>
    <p:bg>
      <p:bgPr>
        <a:solidFill>
          <a:srgbClr val="1270A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276707" y="4217229"/>
            <a:ext cx="7734585" cy="23057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63"/>
              </a:lnSpc>
            </a:pPr>
            <a:r>
              <a:rPr lang="en-US" b="true" sz="8536" spc="-128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VII Technologies</a:t>
            </a:r>
          </a:p>
        </p:txBody>
      </p:sp>
      <p:sp>
        <p:nvSpPr>
          <p:cNvPr name="AutoShape 3" id="3"/>
          <p:cNvSpPr/>
          <p:nvPr/>
        </p:nvSpPr>
        <p:spPr>
          <a:xfrm>
            <a:off x="5897880" y="6770620"/>
            <a:ext cx="6492240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8278278" y="1756246"/>
            <a:ext cx="1731444" cy="1731444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36283" lIns="36283" bIns="36283" rIns="36283"/>
            <a:lstStyle/>
            <a:p>
              <a:pPr algn="ctr">
                <a:lnSpc>
                  <a:spcPts val="2237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-10800000">
            <a:off x="8493741" y="2187962"/>
            <a:ext cx="1343134" cy="1146643"/>
            <a:chOff x="0" y="0"/>
            <a:chExt cx="744323" cy="63543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744323" cy="635434"/>
            </a:xfrm>
            <a:custGeom>
              <a:avLst/>
              <a:gdLst/>
              <a:ahLst/>
              <a:cxnLst/>
              <a:rect r="r" b="b" t="t" l="l"/>
              <a:pathLst>
                <a:path h="635434" w="744323">
                  <a:moveTo>
                    <a:pt x="372162" y="0"/>
                  </a:moveTo>
                  <a:lnTo>
                    <a:pt x="744323" y="635434"/>
                  </a:lnTo>
                  <a:lnTo>
                    <a:pt x="0" y="635434"/>
                  </a:lnTo>
                  <a:lnTo>
                    <a:pt x="372162" y="0"/>
                  </a:lnTo>
                  <a:close/>
                </a:path>
              </a:pathLst>
            </a:custGeom>
            <a:solidFill>
              <a:srgbClr val="FFFFFF"/>
            </a:solidFill>
            <a:ln w="571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116300" y="333123"/>
              <a:ext cx="511722" cy="256923"/>
            </a:xfrm>
            <a:prstGeom prst="rect">
              <a:avLst/>
            </a:prstGeom>
          </p:spPr>
          <p:txBody>
            <a:bodyPr anchor="ctr" rtlCol="false" tIns="25270" lIns="25270" bIns="25270" rIns="25270"/>
            <a:lstStyle/>
            <a:p>
              <a:pPr algn="ctr">
                <a:lnSpc>
                  <a:spcPts val="2368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-10800000">
            <a:off x="8736238" y="2313062"/>
            <a:ext cx="877191" cy="782143"/>
            <a:chOff x="0" y="0"/>
            <a:chExt cx="744323" cy="66367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744323" cy="663672"/>
            </a:xfrm>
            <a:custGeom>
              <a:avLst/>
              <a:gdLst/>
              <a:ahLst/>
              <a:cxnLst/>
              <a:rect r="r" b="b" t="t" l="l"/>
              <a:pathLst>
                <a:path h="663672" w="744323">
                  <a:moveTo>
                    <a:pt x="372162" y="0"/>
                  </a:moveTo>
                  <a:lnTo>
                    <a:pt x="744323" y="663672"/>
                  </a:lnTo>
                  <a:lnTo>
                    <a:pt x="0" y="663672"/>
                  </a:lnTo>
                  <a:lnTo>
                    <a:pt x="372162" y="0"/>
                  </a:lnTo>
                  <a:close/>
                </a:path>
              </a:pathLst>
            </a:custGeom>
            <a:solidFill>
              <a:srgbClr val="FFFFFF"/>
            </a:solidFill>
            <a:ln w="571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116300" y="346233"/>
              <a:ext cx="511722" cy="270033"/>
            </a:xfrm>
            <a:prstGeom prst="rect">
              <a:avLst/>
            </a:prstGeom>
          </p:spPr>
          <p:txBody>
            <a:bodyPr anchor="ctr" rtlCol="false" tIns="25270" lIns="25270" bIns="25270" rIns="25270"/>
            <a:lstStyle/>
            <a:p>
              <a:pPr algn="ctr">
                <a:lnSpc>
                  <a:spcPts val="2368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-1794572">
            <a:off x="8653121" y="1991635"/>
            <a:ext cx="297654" cy="939989"/>
            <a:chOff x="0" y="0"/>
            <a:chExt cx="157596" cy="497685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57596" cy="497685"/>
            </a:xfrm>
            <a:custGeom>
              <a:avLst/>
              <a:gdLst/>
              <a:ahLst/>
              <a:cxnLst/>
              <a:rect r="r" b="b" t="t" l="l"/>
              <a:pathLst>
                <a:path h="497685" w="157596">
                  <a:moveTo>
                    <a:pt x="0" y="0"/>
                  </a:moveTo>
                  <a:lnTo>
                    <a:pt x="157596" y="0"/>
                  </a:lnTo>
                  <a:lnTo>
                    <a:pt x="157596" y="497685"/>
                  </a:lnTo>
                  <a:lnTo>
                    <a:pt x="0" y="497685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38100"/>
              <a:ext cx="157596" cy="459585"/>
            </a:xfrm>
            <a:prstGeom prst="rect">
              <a:avLst/>
            </a:prstGeom>
          </p:spPr>
          <p:txBody>
            <a:bodyPr anchor="ctr" rtlCol="false" tIns="25270" lIns="25270" bIns="25270" rIns="25270"/>
            <a:lstStyle/>
            <a:p>
              <a:pPr algn="ctr">
                <a:lnSpc>
                  <a:spcPts val="2368"/>
                </a:lnSpc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4175269" y="6970645"/>
            <a:ext cx="9937461" cy="5909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30"/>
              </a:lnSpc>
            </a:pPr>
            <a:r>
              <a:rPr lang="en-US" sz="3604" spc="82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Innovate For Future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bg>
      <p:bgPr>
        <a:solidFill>
          <a:srgbClr val="1270A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278528" y="2695335"/>
            <a:ext cx="15730944" cy="438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80"/>
              </a:lnSpc>
              <a:spcBef>
                <a:spcPct val="0"/>
              </a:spcBef>
            </a:pPr>
            <a:r>
              <a:rPr lang="en-US" b="true" sz="2900" spc="116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SUSTAINABLE LAND MANAGEMENT &amp; RESTORATION IN THE SAHEL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447874" y="3749524"/>
            <a:ext cx="15392251" cy="1657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99"/>
              </a:lnSpc>
              <a:spcBef>
                <a:spcPct val="0"/>
              </a:spcBef>
            </a:pPr>
            <a:r>
              <a:rPr lang="en-US" b="true" sz="5499" spc="21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A DATA-DRIVEN APPROACH FOR </a:t>
            </a:r>
          </a:p>
          <a:p>
            <a:pPr algn="ctr">
              <a:lnSpc>
                <a:spcPts val="6599"/>
              </a:lnSpc>
              <a:spcBef>
                <a:spcPct val="0"/>
              </a:spcBef>
            </a:pPr>
            <a:r>
              <a:rPr lang="en-US" b="true" sz="5499" spc="21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RISK ASSESSMENT &amp; DECISION SUPPORT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2468879" y="7732717"/>
            <a:ext cx="4371247" cy="1525583"/>
            <a:chOff x="0" y="0"/>
            <a:chExt cx="5828329" cy="2034111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645994" y="47625"/>
              <a:ext cx="4536341" cy="13773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42"/>
                </a:lnSpc>
              </a:pPr>
              <a:r>
                <a:rPr lang="en-US" b="true" sz="3754" spc="-56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VII Technologies</a:t>
              </a:r>
            </a:p>
          </p:txBody>
        </p:sp>
        <p:sp>
          <p:nvSpPr>
            <p:cNvPr name="AutoShape 6" id="6"/>
            <p:cNvSpPr/>
            <p:nvPr/>
          </p:nvSpPr>
          <p:spPr>
            <a:xfrm>
              <a:off x="1010313" y="1570189"/>
              <a:ext cx="3807704" cy="0"/>
            </a:xfrm>
            <a:prstGeom prst="line">
              <a:avLst/>
            </a:prstGeom>
            <a:ln cap="flat" w="22346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7" id="7"/>
            <p:cNvSpPr txBox="true"/>
            <p:nvPr/>
          </p:nvSpPr>
          <p:spPr>
            <a:xfrm rot="0">
              <a:off x="0" y="1686861"/>
              <a:ext cx="5828329" cy="34724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124"/>
                </a:lnSpc>
              </a:pPr>
              <a:r>
                <a:rPr lang="en-US" sz="1585" spc="36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Innovate For Future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270A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30716" y="1151534"/>
            <a:ext cx="16228584" cy="7983931"/>
            <a:chOff x="0" y="0"/>
            <a:chExt cx="2713867" cy="13351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713867" cy="1335134"/>
            </a:xfrm>
            <a:custGeom>
              <a:avLst/>
              <a:gdLst/>
              <a:ahLst/>
              <a:cxnLst/>
              <a:rect r="r" b="b" t="t" l="l"/>
              <a:pathLst>
                <a:path h="1335134" w="2713867">
                  <a:moveTo>
                    <a:pt x="38718" y="0"/>
                  </a:moveTo>
                  <a:lnTo>
                    <a:pt x="2675149" y="0"/>
                  </a:lnTo>
                  <a:cubicBezTo>
                    <a:pt x="2685418" y="0"/>
                    <a:pt x="2695266" y="4079"/>
                    <a:pt x="2702527" y="11340"/>
                  </a:cubicBezTo>
                  <a:cubicBezTo>
                    <a:pt x="2709788" y="18601"/>
                    <a:pt x="2713867" y="28449"/>
                    <a:pt x="2713867" y="38718"/>
                  </a:cubicBezTo>
                  <a:lnTo>
                    <a:pt x="2713867" y="1296416"/>
                  </a:lnTo>
                  <a:cubicBezTo>
                    <a:pt x="2713867" y="1306684"/>
                    <a:pt x="2709788" y="1316532"/>
                    <a:pt x="2702527" y="1323793"/>
                  </a:cubicBezTo>
                  <a:cubicBezTo>
                    <a:pt x="2695266" y="1331054"/>
                    <a:pt x="2685418" y="1335134"/>
                    <a:pt x="2675149" y="1335134"/>
                  </a:cubicBezTo>
                  <a:lnTo>
                    <a:pt x="38718" y="1335134"/>
                  </a:lnTo>
                  <a:cubicBezTo>
                    <a:pt x="28449" y="1335134"/>
                    <a:pt x="18601" y="1331054"/>
                    <a:pt x="11340" y="1323793"/>
                  </a:cubicBezTo>
                  <a:cubicBezTo>
                    <a:pt x="4079" y="1316532"/>
                    <a:pt x="0" y="1306684"/>
                    <a:pt x="0" y="1296416"/>
                  </a:cubicBezTo>
                  <a:lnTo>
                    <a:pt x="0" y="38718"/>
                  </a:lnTo>
                  <a:cubicBezTo>
                    <a:pt x="0" y="28449"/>
                    <a:pt x="4079" y="18601"/>
                    <a:pt x="11340" y="11340"/>
                  </a:cubicBezTo>
                  <a:cubicBezTo>
                    <a:pt x="18601" y="4079"/>
                    <a:pt x="28449" y="0"/>
                    <a:pt x="38718" y="0"/>
                  </a:cubicBezTo>
                  <a:close/>
                </a:path>
              </a:pathLst>
            </a:custGeom>
            <a:solidFill>
              <a:srgbClr val="F6F4F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9525"/>
              <a:ext cx="2713867" cy="13446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2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7471136" y="2976598"/>
            <a:ext cx="3052880" cy="2046784"/>
          </a:xfrm>
          <a:custGeom>
            <a:avLst/>
            <a:gdLst/>
            <a:ahLst/>
            <a:cxnLst/>
            <a:rect r="r" b="b" t="t" l="l"/>
            <a:pathLst>
              <a:path h="2046784" w="3052880">
                <a:moveTo>
                  <a:pt x="0" y="0"/>
                </a:moveTo>
                <a:lnTo>
                  <a:pt x="3052881" y="0"/>
                </a:lnTo>
                <a:lnTo>
                  <a:pt x="3052881" y="2046784"/>
                </a:lnTo>
                <a:lnTo>
                  <a:pt x="0" y="20467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14" t="0" r="-314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145008" y="4809130"/>
            <a:ext cx="3036060" cy="3319334"/>
          </a:xfrm>
          <a:custGeom>
            <a:avLst/>
            <a:gdLst/>
            <a:ahLst/>
            <a:cxnLst/>
            <a:rect r="r" b="b" t="t" l="l"/>
            <a:pathLst>
              <a:path h="3319334" w="3036060">
                <a:moveTo>
                  <a:pt x="0" y="0"/>
                </a:moveTo>
                <a:lnTo>
                  <a:pt x="3036060" y="0"/>
                </a:lnTo>
                <a:lnTo>
                  <a:pt x="3036060" y="3319333"/>
                </a:lnTo>
                <a:lnTo>
                  <a:pt x="0" y="331933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14" t="0" r="-314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108956" y="2622297"/>
            <a:ext cx="4960337" cy="2755385"/>
          </a:xfrm>
          <a:custGeom>
            <a:avLst/>
            <a:gdLst/>
            <a:ahLst/>
            <a:cxnLst/>
            <a:rect r="r" b="b" t="t" l="l"/>
            <a:pathLst>
              <a:path h="2755385" w="4960337">
                <a:moveTo>
                  <a:pt x="0" y="0"/>
                </a:moveTo>
                <a:lnTo>
                  <a:pt x="4960337" y="0"/>
                </a:lnTo>
                <a:lnTo>
                  <a:pt x="4960337" y="2755385"/>
                </a:lnTo>
                <a:lnTo>
                  <a:pt x="0" y="275538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631" r="0" b="-631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2547710" y="5023382"/>
            <a:ext cx="3988816" cy="2674276"/>
          </a:xfrm>
          <a:custGeom>
            <a:avLst/>
            <a:gdLst/>
            <a:ahLst/>
            <a:cxnLst/>
            <a:rect r="r" b="b" t="t" l="l"/>
            <a:pathLst>
              <a:path h="2674276" w="3988816">
                <a:moveTo>
                  <a:pt x="0" y="0"/>
                </a:moveTo>
                <a:lnTo>
                  <a:pt x="3988816" y="0"/>
                </a:lnTo>
                <a:lnTo>
                  <a:pt x="3988816" y="2674276"/>
                </a:lnTo>
                <a:lnTo>
                  <a:pt x="0" y="267427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314" t="0" r="-314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754987" y="2976598"/>
            <a:ext cx="2072715" cy="1644021"/>
          </a:xfrm>
          <a:custGeom>
            <a:avLst/>
            <a:gdLst/>
            <a:ahLst/>
            <a:cxnLst/>
            <a:rect r="r" b="b" t="t" l="l"/>
            <a:pathLst>
              <a:path h="1644021" w="2072715">
                <a:moveTo>
                  <a:pt x="0" y="0"/>
                </a:moveTo>
                <a:lnTo>
                  <a:pt x="2072715" y="0"/>
                </a:lnTo>
                <a:lnTo>
                  <a:pt x="2072715" y="1644020"/>
                </a:lnTo>
                <a:lnTo>
                  <a:pt x="0" y="164402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898614" y="1733842"/>
            <a:ext cx="13195684" cy="9951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98"/>
              </a:lnSpc>
            </a:pPr>
            <a:r>
              <a:rPr lang="en-US" sz="7236" spc="-108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The </a:t>
            </a:r>
            <a:r>
              <a:rPr lang="en-US" sz="7236" spc="-108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Problems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898614" y="5266334"/>
            <a:ext cx="7098962" cy="3315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5"/>
              </a:lnSpc>
              <a:spcBef>
                <a:spcPct val="0"/>
              </a:spcBef>
            </a:pPr>
            <a:r>
              <a:rPr lang="en-US" b="true" sz="2796" spc="11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 </a:t>
            </a:r>
            <a:r>
              <a:rPr lang="en-US" b="true" sz="2796" spc="11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❌ Land degradation &amp; drought are accelerating in the Sahel</a:t>
            </a:r>
          </a:p>
          <a:p>
            <a:pPr algn="l">
              <a:lnSpc>
                <a:spcPts val="3355"/>
              </a:lnSpc>
              <a:spcBef>
                <a:spcPct val="0"/>
              </a:spcBef>
            </a:pPr>
          </a:p>
          <a:p>
            <a:pPr algn="l">
              <a:lnSpc>
                <a:spcPts val="3355"/>
              </a:lnSpc>
              <a:spcBef>
                <a:spcPct val="0"/>
              </a:spcBef>
            </a:pPr>
            <a:r>
              <a:rPr lang="en-US" b="true" sz="2796" spc="11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 ❌ Farmers, herders, and insurers struggle with risk assessment</a:t>
            </a:r>
          </a:p>
          <a:p>
            <a:pPr algn="l">
              <a:lnSpc>
                <a:spcPts val="3355"/>
              </a:lnSpc>
              <a:spcBef>
                <a:spcPct val="0"/>
              </a:spcBef>
            </a:pPr>
          </a:p>
          <a:p>
            <a:pPr algn="l">
              <a:lnSpc>
                <a:spcPts val="3355"/>
              </a:lnSpc>
              <a:spcBef>
                <a:spcPct val="0"/>
              </a:spcBef>
            </a:pPr>
            <a:r>
              <a:rPr lang="en-US" b="true" sz="2796" spc="11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 ❌ Lack of real-time, data-driven decision-making tools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270A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99515" y="843168"/>
            <a:ext cx="16659785" cy="8753932"/>
            <a:chOff x="0" y="0"/>
            <a:chExt cx="2785975" cy="146389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785975" cy="1463899"/>
            </a:xfrm>
            <a:custGeom>
              <a:avLst/>
              <a:gdLst/>
              <a:ahLst/>
              <a:cxnLst/>
              <a:rect r="r" b="b" t="t" l="l"/>
              <a:pathLst>
                <a:path h="1463899" w="2785975">
                  <a:moveTo>
                    <a:pt x="37716" y="0"/>
                  </a:moveTo>
                  <a:lnTo>
                    <a:pt x="2748260" y="0"/>
                  </a:lnTo>
                  <a:cubicBezTo>
                    <a:pt x="2769090" y="0"/>
                    <a:pt x="2785975" y="16886"/>
                    <a:pt x="2785975" y="37716"/>
                  </a:cubicBezTo>
                  <a:lnTo>
                    <a:pt x="2785975" y="1426183"/>
                  </a:lnTo>
                  <a:cubicBezTo>
                    <a:pt x="2785975" y="1436186"/>
                    <a:pt x="2782002" y="1445779"/>
                    <a:pt x="2774929" y="1452852"/>
                  </a:cubicBezTo>
                  <a:cubicBezTo>
                    <a:pt x="2767856" y="1459925"/>
                    <a:pt x="2758263" y="1463899"/>
                    <a:pt x="2748260" y="1463899"/>
                  </a:cubicBezTo>
                  <a:lnTo>
                    <a:pt x="37716" y="1463899"/>
                  </a:lnTo>
                  <a:cubicBezTo>
                    <a:pt x="27713" y="1463899"/>
                    <a:pt x="18120" y="1459925"/>
                    <a:pt x="11047" y="1452852"/>
                  </a:cubicBezTo>
                  <a:cubicBezTo>
                    <a:pt x="3974" y="1445779"/>
                    <a:pt x="0" y="1436186"/>
                    <a:pt x="0" y="1426183"/>
                  </a:cubicBezTo>
                  <a:lnTo>
                    <a:pt x="0" y="37716"/>
                  </a:lnTo>
                  <a:cubicBezTo>
                    <a:pt x="0" y="16886"/>
                    <a:pt x="16886" y="0"/>
                    <a:pt x="37716" y="0"/>
                  </a:cubicBezTo>
                  <a:close/>
                </a:path>
              </a:pathLst>
            </a:custGeom>
            <a:solidFill>
              <a:srgbClr val="F6F4F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9525"/>
              <a:ext cx="2785975" cy="14734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2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1410327" y="4646567"/>
            <a:ext cx="5405703" cy="3080927"/>
          </a:xfrm>
          <a:custGeom>
            <a:avLst/>
            <a:gdLst/>
            <a:ahLst/>
            <a:cxnLst/>
            <a:rect r="r" b="b" t="t" l="l"/>
            <a:pathLst>
              <a:path h="3080927" w="5405703">
                <a:moveTo>
                  <a:pt x="0" y="0"/>
                </a:moveTo>
                <a:lnTo>
                  <a:pt x="5405703" y="0"/>
                </a:lnTo>
                <a:lnTo>
                  <a:pt x="5405703" y="3080927"/>
                </a:lnTo>
                <a:lnTo>
                  <a:pt x="0" y="30809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61" t="0" r="-661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907589" y="2182301"/>
            <a:ext cx="2908441" cy="2054310"/>
          </a:xfrm>
          <a:custGeom>
            <a:avLst/>
            <a:gdLst/>
            <a:ahLst/>
            <a:cxnLst/>
            <a:rect r="r" b="b" t="t" l="l"/>
            <a:pathLst>
              <a:path h="2054310" w="2908441">
                <a:moveTo>
                  <a:pt x="0" y="0"/>
                </a:moveTo>
                <a:lnTo>
                  <a:pt x="2908441" y="0"/>
                </a:lnTo>
                <a:lnTo>
                  <a:pt x="2908441" y="2054309"/>
                </a:lnTo>
                <a:lnTo>
                  <a:pt x="0" y="205430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007" t="0" r="-3007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732456" y="1629753"/>
            <a:ext cx="3912731" cy="2606857"/>
          </a:xfrm>
          <a:custGeom>
            <a:avLst/>
            <a:gdLst/>
            <a:ahLst/>
            <a:cxnLst/>
            <a:rect r="r" b="b" t="t" l="l"/>
            <a:pathLst>
              <a:path h="2606857" w="3912731">
                <a:moveTo>
                  <a:pt x="0" y="0"/>
                </a:moveTo>
                <a:lnTo>
                  <a:pt x="3912731" y="0"/>
                </a:lnTo>
                <a:lnTo>
                  <a:pt x="3912731" y="2606857"/>
                </a:lnTo>
                <a:lnTo>
                  <a:pt x="0" y="260685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028700" y="3103517"/>
            <a:ext cx="8115300" cy="2249615"/>
            <a:chOff x="0" y="0"/>
            <a:chExt cx="2137363" cy="59249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137363" cy="592491"/>
            </a:xfrm>
            <a:custGeom>
              <a:avLst/>
              <a:gdLst/>
              <a:ahLst/>
              <a:cxnLst/>
              <a:rect r="r" b="b" t="t" l="l"/>
              <a:pathLst>
                <a:path h="592491" w="2137363">
                  <a:moveTo>
                    <a:pt x="48654" y="0"/>
                  </a:moveTo>
                  <a:lnTo>
                    <a:pt x="2088710" y="0"/>
                  </a:lnTo>
                  <a:cubicBezTo>
                    <a:pt x="2115580" y="0"/>
                    <a:pt x="2137363" y="21783"/>
                    <a:pt x="2137363" y="48654"/>
                  </a:cubicBezTo>
                  <a:lnTo>
                    <a:pt x="2137363" y="543838"/>
                  </a:lnTo>
                  <a:cubicBezTo>
                    <a:pt x="2137363" y="570708"/>
                    <a:pt x="2115580" y="592491"/>
                    <a:pt x="2088710" y="592491"/>
                  </a:cubicBezTo>
                  <a:lnTo>
                    <a:pt x="48654" y="592491"/>
                  </a:lnTo>
                  <a:cubicBezTo>
                    <a:pt x="21783" y="592491"/>
                    <a:pt x="0" y="570708"/>
                    <a:pt x="0" y="543838"/>
                  </a:cubicBezTo>
                  <a:lnTo>
                    <a:pt x="0" y="48654"/>
                  </a:lnTo>
                  <a:cubicBezTo>
                    <a:pt x="0" y="21783"/>
                    <a:pt x="21783" y="0"/>
                    <a:pt x="48654" y="0"/>
                  </a:cubicBezTo>
                  <a:close/>
                </a:path>
              </a:pathLst>
            </a:custGeom>
            <a:solidFill>
              <a:srgbClr val="1270A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0"/>
              <a:ext cx="2137363" cy="5924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7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513789" y="1441662"/>
            <a:ext cx="7466878" cy="10713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123"/>
              </a:lnSpc>
            </a:pPr>
            <a:r>
              <a:rPr lang="en-US" sz="7736" spc="-116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Our Solutions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744568" y="5943682"/>
            <a:ext cx="9205488" cy="2343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0"/>
              </a:lnSpc>
              <a:spcBef>
                <a:spcPct val="0"/>
              </a:spcBef>
            </a:pPr>
            <a:r>
              <a:rPr lang="en-US" b="true" sz="2600" spc="104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 </a:t>
            </a:r>
            <a:r>
              <a:rPr lang="en-US" b="true" sz="2600" spc="104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✅ Interactive Risk Assessment Dashboard – Visual insights for easy decision-making</a:t>
            </a:r>
          </a:p>
          <a:p>
            <a:pPr algn="l">
              <a:lnSpc>
                <a:spcPts val="3120"/>
              </a:lnSpc>
              <a:spcBef>
                <a:spcPct val="0"/>
              </a:spcBef>
            </a:pPr>
            <a:r>
              <a:rPr lang="en-US" b="true" sz="2600" spc="104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 ✅ Data-Driven Insurance Support – Helps insurers price policies accurately</a:t>
            </a:r>
          </a:p>
          <a:p>
            <a:pPr algn="l">
              <a:lnSpc>
                <a:spcPts val="3120"/>
              </a:lnSpc>
              <a:spcBef>
                <a:spcPct val="0"/>
              </a:spcBef>
            </a:pPr>
            <a:r>
              <a:rPr lang="en-US" b="true" sz="2600" spc="104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 ✅ Climate &amp; Land Analysis – Identifies high-risk areas using satellite data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32312" y="3427367"/>
            <a:ext cx="9500144" cy="1181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80"/>
              </a:lnSpc>
              <a:spcBef>
                <a:spcPct val="0"/>
              </a:spcBef>
            </a:pPr>
            <a:r>
              <a:rPr lang="en-US" b="true" sz="3900" spc="156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💡 LAND DEGRADATION RISK DASHBOARD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28700" y="4829175"/>
            <a:ext cx="8334155" cy="285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80"/>
              </a:lnSpc>
              <a:spcBef>
                <a:spcPct val="0"/>
              </a:spcBef>
            </a:pPr>
            <a:r>
              <a:rPr lang="en-US" b="true" sz="1900" spc="76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 user-friendly tool designed for reliability &amp; impact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bg>
      <p:bgPr>
        <a:solidFill>
          <a:srgbClr val="1270A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410561" y="4660235"/>
            <a:ext cx="7466878" cy="10713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123"/>
              </a:lnSpc>
            </a:pPr>
            <a:r>
              <a:rPr lang="en-US" sz="7736" spc="-116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How it</a:t>
            </a:r>
            <a:r>
              <a:rPr lang="en-US" sz="7736" spc="-116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 works ?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270A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730881" y="2623784"/>
            <a:ext cx="6832141" cy="6832141"/>
          </a:xfrm>
          <a:custGeom>
            <a:avLst/>
            <a:gdLst/>
            <a:ahLst/>
            <a:cxnLst/>
            <a:rect r="r" b="b" t="t" l="l"/>
            <a:pathLst>
              <a:path h="6832141" w="6832141">
                <a:moveTo>
                  <a:pt x="0" y="0"/>
                </a:moveTo>
                <a:lnTo>
                  <a:pt x="6832141" y="0"/>
                </a:lnTo>
                <a:lnTo>
                  <a:pt x="6832141" y="6832141"/>
                </a:lnTo>
                <a:lnTo>
                  <a:pt x="0" y="68321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415871" y="3241721"/>
            <a:ext cx="7041681" cy="4989307"/>
            <a:chOff x="0" y="0"/>
            <a:chExt cx="9388908" cy="6652409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8879664" cy="6652409"/>
              <a:chOff x="0" y="0"/>
              <a:chExt cx="1113694" cy="834350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1113694" cy="834350"/>
              </a:xfrm>
              <a:custGeom>
                <a:avLst/>
                <a:gdLst/>
                <a:ahLst/>
                <a:cxnLst/>
                <a:rect r="r" b="b" t="t" l="l"/>
                <a:pathLst>
                  <a:path h="834350" w="1113694">
                    <a:moveTo>
                      <a:pt x="94348" y="0"/>
                    </a:moveTo>
                    <a:lnTo>
                      <a:pt x="1019345" y="0"/>
                    </a:lnTo>
                    <a:cubicBezTo>
                      <a:pt x="1071452" y="0"/>
                      <a:pt x="1113694" y="42241"/>
                      <a:pt x="1113694" y="94348"/>
                    </a:cubicBezTo>
                    <a:lnTo>
                      <a:pt x="1113694" y="740001"/>
                    </a:lnTo>
                    <a:cubicBezTo>
                      <a:pt x="1113694" y="792108"/>
                      <a:pt x="1071452" y="834350"/>
                      <a:pt x="1019345" y="834350"/>
                    </a:cubicBezTo>
                    <a:lnTo>
                      <a:pt x="94348" y="834350"/>
                    </a:lnTo>
                    <a:cubicBezTo>
                      <a:pt x="42241" y="834350"/>
                      <a:pt x="0" y="792108"/>
                      <a:pt x="0" y="740001"/>
                    </a:cubicBezTo>
                    <a:lnTo>
                      <a:pt x="0" y="94348"/>
                    </a:lnTo>
                    <a:cubicBezTo>
                      <a:pt x="0" y="42241"/>
                      <a:pt x="42241" y="0"/>
                      <a:pt x="94348" y="0"/>
                    </a:cubicBezTo>
                    <a:close/>
                  </a:path>
                </a:pathLst>
              </a:custGeom>
              <a:solidFill>
                <a:srgbClr val="F6F4F4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9525"/>
                <a:ext cx="1113694" cy="8438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200"/>
                  </a:lnSpc>
                </a:pPr>
              </a:p>
            </p:txBody>
          </p:sp>
        </p:grpSp>
        <p:sp>
          <p:nvSpPr>
            <p:cNvPr name="TextBox 7" id="7"/>
            <p:cNvSpPr txBox="true"/>
            <p:nvPr/>
          </p:nvSpPr>
          <p:spPr>
            <a:xfrm rot="0">
              <a:off x="588671" y="339028"/>
              <a:ext cx="8800237" cy="564823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6630"/>
                </a:lnSpc>
              </a:pPr>
              <a:r>
                <a:rPr lang="en-US" b="true" sz="3000" spc="-45">
                  <a:solidFill>
                    <a:srgbClr val="000000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Key Insights &amp; Impact</a:t>
              </a:r>
            </a:p>
            <a:p>
              <a:pPr algn="l" marL="474988" indent="-237494" lvl="1">
                <a:lnSpc>
                  <a:spcPts val="3586"/>
                </a:lnSpc>
                <a:buFont typeface="Arial"/>
                <a:buChar char="•"/>
              </a:pPr>
              <a:r>
                <a:rPr lang="en-US" b="true" sz="2200" spc="-33">
                  <a:solidFill>
                    <a:srgbClr val="000000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Insights</a:t>
              </a:r>
              <a:r>
                <a:rPr lang="en-US" sz="2200" spc="-33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: Identifies high-risk regions for intervention.</a:t>
              </a:r>
            </a:p>
            <a:p>
              <a:pPr algn="l">
                <a:lnSpc>
                  <a:spcPts val="5880"/>
                </a:lnSpc>
              </a:pPr>
              <a:r>
                <a:rPr lang="en-US" b="true" sz="3000" spc="-45">
                  <a:solidFill>
                    <a:srgbClr val="000000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Applications</a:t>
              </a:r>
              <a:r>
                <a:rPr lang="en-US" sz="3000" spc="-45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:</a:t>
              </a:r>
            </a:p>
            <a:p>
              <a:pPr algn="l" marL="474988" indent="-237494" lvl="1">
                <a:lnSpc>
                  <a:spcPts val="3586"/>
                </a:lnSpc>
                <a:buFont typeface="Arial"/>
                <a:buChar char="•"/>
              </a:pPr>
              <a:r>
                <a:rPr lang="en-US" b="true" sz="2200" spc="-33">
                  <a:solidFill>
                    <a:srgbClr val="000000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Policy Making</a:t>
              </a:r>
              <a:r>
                <a:rPr lang="en-US" sz="2200" spc="-33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: Guide sustainable land management strategies.</a:t>
              </a:r>
            </a:p>
            <a:p>
              <a:pPr algn="l" marL="474988" indent="-237494" lvl="1">
                <a:lnSpc>
                  <a:spcPts val="3586"/>
                </a:lnSpc>
                <a:buFont typeface="Arial"/>
                <a:buChar char="•"/>
              </a:pPr>
              <a:r>
                <a:rPr lang="en-US" b="true" sz="2200" spc="-33">
                  <a:solidFill>
                    <a:srgbClr val="000000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Insurance</a:t>
              </a:r>
              <a:r>
                <a:rPr lang="en-US" sz="2200" spc="-33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: Adjust risk assessments for insurance pricing.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-988123" y="647099"/>
            <a:ext cx="6205733" cy="1412283"/>
            <a:chOff x="0" y="0"/>
            <a:chExt cx="1634432" cy="37195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634432" cy="371959"/>
            </a:xfrm>
            <a:custGeom>
              <a:avLst/>
              <a:gdLst/>
              <a:ahLst/>
              <a:cxnLst/>
              <a:rect r="r" b="b" t="t" l="l"/>
              <a:pathLst>
                <a:path h="371959" w="1634432">
                  <a:moveTo>
                    <a:pt x="63625" y="0"/>
                  </a:moveTo>
                  <a:lnTo>
                    <a:pt x="1570807" y="0"/>
                  </a:lnTo>
                  <a:cubicBezTo>
                    <a:pt x="1587681" y="0"/>
                    <a:pt x="1603865" y="6703"/>
                    <a:pt x="1615797" y="18635"/>
                  </a:cubicBezTo>
                  <a:cubicBezTo>
                    <a:pt x="1627729" y="30567"/>
                    <a:pt x="1634432" y="46750"/>
                    <a:pt x="1634432" y="63625"/>
                  </a:cubicBezTo>
                  <a:lnTo>
                    <a:pt x="1634432" y="308335"/>
                  </a:lnTo>
                  <a:cubicBezTo>
                    <a:pt x="1634432" y="325209"/>
                    <a:pt x="1627729" y="341392"/>
                    <a:pt x="1615797" y="353324"/>
                  </a:cubicBezTo>
                  <a:cubicBezTo>
                    <a:pt x="1603865" y="365256"/>
                    <a:pt x="1587681" y="371959"/>
                    <a:pt x="1570807" y="371959"/>
                  </a:cubicBezTo>
                  <a:lnTo>
                    <a:pt x="63625" y="371959"/>
                  </a:lnTo>
                  <a:cubicBezTo>
                    <a:pt x="46750" y="371959"/>
                    <a:pt x="30567" y="365256"/>
                    <a:pt x="18635" y="353324"/>
                  </a:cubicBezTo>
                  <a:cubicBezTo>
                    <a:pt x="6703" y="341392"/>
                    <a:pt x="0" y="325209"/>
                    <a:pt x="0" y="308335"/>
                  </a:cubicBezTo>
                  <a:lnTo>
                    <a:pt x="0" y="63625"/>
                  </a:lnTo>
                  <a:cubicBezTo>
                    <a:pt x="0" y="46750"/>
                    <a:pt x="6703" y="30567"/>
                    <a:pt x="18635" y="18635"/>
                  </a:cubicBezTo>
                  <a:cubicBezTo>
                    <a:pt x="30567" y="6703"/>
                    <a:pt x="46750" y="0"/>
                    <a:pt x="6362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0"/>
              <a:ext cx="1634432" cy="3719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7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0" y="869975"/>
            <a:ext cx="5461763" cy="10713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23"/>
              </a:lnSpc>
            </a:pPr>
            <a:r>
              <a:rPr lang="en-US" b="true" sz="7736" spc="-116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Mockup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>
  <p:cSld>
    <p:bg>
      <p:bgPr>
        <a:solidFill>
          <a:srgbClr val="1270A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325950" y="1133724"/>
            <a:ext cx="14498859" cy="8019551"/>
            <a:chOff x="0" y="0"/>
            <a:chExt cx="2424609" cy="134109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24609" cy="1341090"/>
            </a:xfrm>
            <a:custGeom>
              <a:avLst/>
              <a:gdLst/>
              <a:ahLst/>
              <a:cxnLst/>
              <a:rect r="r" b="b" t="t" l="l"/>
              <a:pathLst>
                <a:path h="1341090" w="2424609">
                  <a:moveTo>
                    <a:pt x="43337" y="0"/>
                  </a:moveTo>
                  <a:lnTo>
                    <a:pt x="2381272" y="0"/>
                  </a:lnTo>
                  <a:cubicBezTo>
                    <a:pt x="2392766" y="0"/>
                    <a:pt x="2403789" y="4566"/>
                    <a:pt x="2411916" y="12693"/>
                  </a:cubicBezTo>
                  <a:cubicBezTo>
                    <a:pt x="2420043" y="20820"/>
                    <a:pt x="2424609" y="31843"/>
                    <a:pt x="2424609" y="43337"/>
                  </a:cubicBezTo>
                  <a:lnTo>
                    <a:pt x="2424609" y="1297753"/>
                  </a:lnTo>
                  <a:cubicBezTo>
                    <a:pt x="2424609" y="1309247"/>
                    <a:pt x="2420043" y="1320270"/>
                    <a:pt x="2411916" y="1328397"/>
                  </a:cubicBezTo>
                  <a:cubicBezTo>
                    <a:pt x="2403789" y="1336524"/>
                    <a:pt x="2392766" y="1341090"/>
                    <a:pt x="2381272" y="1341090"/>
                  </a:cubicBezTo>
                  <a:lnTo>
                    <a:pt x="43337" y="1341090"/>
                  </a:lnTo>
                  <a:cubicBezTo>
                    <a:pt x="31843" y="1341090"/>
                    <a:pt x="20820" y="1336524"/>
                    <a:pt x="12693" y="1328397"/>
                  </a:cubicBezTo>
                  <a:cubicBezTo>
                    <a:pt x="4566" y="1320270"/>
                    <a:pt x="0" y="1309247"/>
                    <a:pt x="0" y="1297753"/>
                  </a:cubicBezTo>
                  <a:lnTo>
                    <a:pt x="0" y="43337"/>
                  </a:lnTo>
                  <a:cubicBezTo>
                    <a:pt x="0" y="31843"/>
                    <a:pt x="4566" y="20820"/>
                    <a:pt x="12693" y="12693"/>
                  </a:cubicBezTo>
                  <a:cubicBezTo>
                    <a:pt x="20820" y="4566"/>
                    <a:pt x="31843" y="0"/>
                    <a:pt x="43337" y="0"/>
                  </a:cubicBezTo>
                  <a:close/>
                </a:path>
              </a:pathLst>
            </a:custGeom>
            <a:solidFill>
              <a:srgbClr val="F6F4F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9525"/>
              <a:ext cx="2424609" cy="13506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20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3191820" y="3064116"/>
            <a:ext cx="12767119" cy="47381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56"/>
              </a:lnSpc>
            </a:pPr>
          </a:p>
          <a:p>
            <a:pPr algn="l" marL="777240" indent="-388620" lvl="1">
              <a:lnSpc>
                <a:spcPts val="5867"/>
              </a:lnSpc>
              <a:buFont typeface="Arial"/>
              <a:buChar char="•"/>
            </a:pPr>
            <a:r>
              <a:rPr lang="en-US" b="true" sz="3600" spc="-53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More Data Formats</a:t>
            </a:r>
            <a:r>
              <a:rPr lang="en-US" sz="3600" spc="-53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: Support for GeoTIFF and shapefiles.</a:t>
            </a:r>
          </a:p>
          <a:p>
            <a:pPr algn="l" marL="777240" indent="-388620" lvl="1">
              <a:lnSpc>
                <a:spcPts val="5867"/>
              </a:lnSpc>
              <a:buFont typeface="Arial"/>
              <a:buChar char="•"/>
            </a:pPr>
            <a:r>
              <a:rPr lang="en-US" sz="3600" spc="-53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A</a:t>
            </a:r>
            <a:r>
              <a:rPr lang="en-US" b="true" sz="3600" spc="-53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dvanced Analytics</a:t>
            </a:r>
            <a:r>
              <a:rPr lang="en-US" sz="3600" spc="-53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: Incorporating machine learning models for risk prediction.</a:t>
            </a:r>
          </a:p>
          <a:p>
            <a:pPr algn="l" marL="777240" indent="-388620" lvl="1">
              <a:lnSpc>
                <a:spcPts val="5867"/>
              </a:lnSpc>
              <a:buFont typeface="Arial"/>
              <a:buChar char="•"/>
            </a:pPr>
            <a:r>
              <a:rPr lang="en-US" b="true" sz="3600" spc="-53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User Customization</a:t>
            </a:r>
            <a:r>
              <a:rPr lang="en-US" sz="3600" spc="-53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: Allowing users to define regions and focus on specific timeframes.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034508" y="2152117"/>
            <a:ext cx="11081742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65"/>
              </a:lnSpc>
              <a:spcBef>
                <a:spcPct val="0"/>
              </a:spcBef>
            </a:pPr>
            <a:r>
              <a:rPr lang="en-US" b="true" sz="6971" spc="278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FUTURE IMPROVEMENTS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270A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6459682" y="5598848"/>
            <a:ext cx="1508833" cy="1508826"/>
            <a:chOff x="0" y="0"/>
            <a:chExt cx="6350000" cy="634997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0" t="-3908" r="0" b="-3908"/>
              </a:stretch>
            </a:blipFill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0494373" y="5598848"/>
            <a:ext cx="1508833" cy="1508826"/>
            <a:chOff x="0" y="0"/>
            <a:chExt cx="6350000" cy="634997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0494373" y="5598848"/>
            <a:ext cx="1508833" cy="1508826"/>
            <a:chOff x="0" y="0"/>
            <a:chExt cx="6350000" cy="634997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0" t="-16666" r="0" b="-16666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5724681" y="7298399"/>
            <a:ext cx="2978834" cy="5633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37"/>
              </a:lnSpc>
            </a:pPr>
            <a:r>
              <a:rPr lang="en-US" b="true" sz="1864" spc="74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GERHARDT LUTTERODT </a:t>
            </a:r>
          </a:p>
          <a:p>
            <a:pPr algn="ctr">
              <a:lnSpc>
                <a:spcPts val="2237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5713575" y="7751484"/>
            <a:ext cx="2989940" cy="6588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22"/>
              </a:lnSpc>
            </a:pPr>
            <a:r>
              <a:rPr lang="en-US" sz="1285" spc="2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Data Analytics (M.Sc.)</a:t>
            </a:r>
          </a:p>
          <a:p>
            <a:pPr algn="ctr">
              <a:lnSpc>
                <a:spcPts val="1722"/>
              </a:lnSpc>
            </a:pPr>
          </a:p>
          <a:p>
            <a:pPr algn="ctr">
              <a:lnSpc>
                <a:spcPts val="1722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9686107" y="7303037"/>
            <a:ext cx="3125364" cy="2816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37"/>
              </a:lnSpc>
            </a:pPr>
            <a:r>
              <a:rPr lang="en-US" b="true" sz="1864" spc="74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SUPHAWADEE BUNTHOT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748266" y="7751484"/>
            <a:ext cx="3001047" cy="4411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22"/>
              </a:lnSpc>
            </a:pPr>
            <a:r>
              <a:rPr lang="en-US" sz="1285" spc="2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Medical Biochemistry &amp; Molecular Biology (M.Sc.) | Data Analytics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5713575" y="1028700"/>
            <a:ext cx="6860851" cy="3826125"/>
            <a:chOff x="0" y="0"/>
            <a:chExt cx="9147801" cy="5101500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1013914" y="1994605"/>
              <a:ext cx="7119973" cy="215078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188"/>
                </a:lnSpc>
              </a:pPr>
              <a:r>
                <a:rPr lang="en-US" b="true" sz="5893" spc="-88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VII Technologies</a:t>
              </a:r>
            </a:p>
          </p:txBody>
        </p:sp>
        <p:sp>
          <p:nvSpPr>
            <p:cNvPr name="AutoShape 14" id="14"/>
            <p:cNvSpPr/>
            <p:nvPr/>
          </p:nvSpPr>
          <p:spPr>
            <a:xfrm>
              <a:off x="1585727" y="4373357"/>
              <a:ext cx="5976347" cy="0"/>
            </a:xfrm>
            <a:prstGeom prst="line">
              <a:avLst/>
            </a:prstGeom>
            <a:ln cap="flat" w="35072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  <p:grpSp>
          <p:nvGrpSpPr>
            <p:cNvPr name="Group 15" id="15"/>
            <p:cNvGrpSpPr/>
            <p:nvPr/>
          </p:nvGrpSpPr>
          <p:grpSpPr>
            <a:xfrm rot="0">
              <a:off x="3776972" y="0"/>
              <a:ext cx="1593858" cy="1593858"/>
              <a:chOff x="0" y="0"/>
              <a:chExt cx="812800" cy="812800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</p:spPr>
            <p:txBody>
              <a:bodyPr anchor="ctr" rtlCol="false" tIns="36283" lIns="36283" bIns="36283" rIns="36283"/>
              <a:lstStyle/>
              <a:p>
                <a:pPr algn="ctr">
                  <a:lnSpc>
                    <a:spcPts val="2237"/>
                  </a:lnSpc>
                </a:pPr>
              </a:p>
            </p:txBody>
          </p:sp>
        </p:grpSp>
        <p:grpSp>
          <p:nvGrpSpPr>
            <p:cNvPr name="Group 18" id="18"/>
            <p:cNvGrpSpPr/>
            <p:nvPr/>
          </p:nvGrpSpPr>
          <p:grpSpPr>
            <a:xfrm rot="-10800000">
              <a:off x="3975313" y="397411"/>
              <a:ext cx="1236404" cy="1055527"/>
              <a:chOff x="0" y="0"/>
              <a:chExt cx="744323" cy="635434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744323" cy="635434"/>
              </a:xfrm>
              <a:custGeom>
                <a:avLst/>
                <a:gdLst/>
                <a:ahLst/>
                <a:cxnLst/>
                <a:rect r="r" b="b" t="t" l="l"/>
                <a:pathLst>
                  <a:path h="635434" w="744323">
                    <a:moveTo>
                      <a:pt x="372162" y="0"/>
                    </a:moveTo>
                    <a:lnTo>
                      <a:pt x="744323" y="635434"/>
                    </a:lnTo>
                    <a:lnTo>
                      <a:pt x="0" y="635434"/>
                    </a:lnTo>
                    <a:lnTo>
                      <a:pt x="372162" y="0"/>
                    </a:lnTo>
                    <a:close/>
                  </a:path>
                </a:pathLst>
              </a:custGeom>
              <a:solidFill>
                <a:srgbClr val="FFFFFF"/>
              </a:solidFill>
              <a:ln w="571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116300" y="333123"/>
                <a:ext cx="511722" cy="256923"/>
              </a:xfrm>
              <a:prstGeom prst="rect">
                <a:avLst/>
              </a:prstGeom>
            </p:spPr>
            <p:txBody>
              <a:bodyPr anchor="ctr" rtlCol="false" tIns="25270" lIns="25270" bIns="25270" rIns="25270"/>
              <a:lstStyle/>
              <a:p>
                <a:pPr algn="ctr">
                  <a:lnSpc>
                    <a:spcPts val="2368"/>
                  </a:lnSpc>
                </a:pPr>
              </a:p>
            </p:txBody>
          </p:sp>
        </p:grpSp>
        <p:grpSp>
          <p:nvGrpSpPr>
            <p:cNvPr name="Group 21" id="21"/>
            <p:cNvGrpSpPr/>
            <p:nvPr/>
          </p:nvGrpSpPr>
          <p:grpSpPr>
            <a:xfrm rot="-10800000">
              <a:off x="4198540" y="512570"/>
              <a:ext cx="807487" cy="719991"/>
              <a:chOff x="0" y="0"/>
              <a:chExt cx="744323" cy="663672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0"/>
                <a:ext cx="744323" cy="663672"/>
              </a:xfrm>
              <a:custGeom>
                <a:avLst/>
                <a:gdLst/>
                <a:ahLst/>
                <a:cxnLst/>
                <a:rect r="r" b="b" t="t" l="l"/>
                <a:pathLst>
                  <a:path h="663672" w="744323">
                    <a:moveTo>
                      <a:pt x="372162" y="0"/>
                    </a:moveTo>
                    <a:lnTo>
                      <a:pt x="744323" y="663672"/>
                    </a:lnTo>
                    <a:lnTo>
                      <a:pt x="0" y="663672"/>
                    </a:lnTo>
                    <a:lnTo>
                      <a:pt x="372162" y="0"/>
                    </a:lnTo>
                    <a:close/>
                  </a:path>
                </a:pathLst>
              </a:custGeom>
              <a:solidFill>
                <a:srgbClr val="FFFFFF"/>
              </a:solidFill>
              <a:ln w="571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23" id="23"/>
              <p:cNvSpPr txBox="true"/>
              <p:nvPr/>
            </p:nvSpPr>
            <p:spPr>
              <a:xfrm>
                <a:off x="116300" y="346233"/>
                <a:ext cx="511722" cy="270033"/>
              </a:xfrm>
              <a:prstGeom prst="rect">
                <a:avLst/>
              </a:prstGeom>
            </p:spPr>
            <p:txBody>
              <a:bodyPr anchor="ctr" rtlCol="false" tIns="25270" lIns="25270" bIns="25270" rIns="25270"/>
              <a:lstStyle/>
              <a:p>
                <a:pPr algn="ctr">
                  <a:lnSpc>
                    <a:spcPts val="2368"/>
                  </a:lnSpc>
                </a:pPr>
              </a:p>
            </p:txBody>
          </p:sp>
        </p:grpSp>
        <p:grpSp>
          <p:nvGrpSpPr>
            <p:cNvPr name="Group 24" id="24"/>
            <p:cNvGrpSpPr/>
            <p:nvPr/>
          </p:nvGrpSpPr>
          <p:grpSpPr>
            <a:xfrm rot="-1794572">
              <a:off x="4122028" y="216685"/>
              <a:ext cx="274002" cy="865295"/>
              <a:chOff x="0" y="0"/>
              <a:chExt cx="157596" cy="497685"/>
            </a:xfrm>
          </p:grpSpPr>
          <p:sp>
            <p:nvSpPr>
              <p:cNvPr name="Freeform 25" id="25"/>
              <p:cNvSpPr/>
              <p:nvPr/>
            </p:nvSpPr>
            <p:spPr>
              <a:xfrm flipH="false" flipV="false" rot="0">
                <a:off x="0" y="0"/>
                <a:ext cx="157596" cy="497685"/>
              </a:xfrm>
              <a:custGeom>
                <a:avLst/>
                <a:gdLst/>
                <a:ahLst/>
                <a:cxnLst/>
                <a:rect r="r" b="b" t="t" l="l"/>
                <a:pathLst>
                  <a:path h="497685" w="157596">
                    <a:moveTo>
                      <a:pt x="0" y="0"/>
                    </a:moveTo>
                    <a:lnTo>
                      <a:pt x="157596" y="0"/>
                    </a:lnTo>
                    <a:lnTo>
                      <a:pt x="157596" y="497685"/>
                    </a:lnTo>
                    <a:lnTo>
                      <a:pt x="0" y="497685"/>
                    </a:lnTo>
                    <a:close/>
                  </a:path>
                </a:pathLst>
              </a:custGeom>
              <a:solidFill>
                <a:srgbClr val="FFFFFF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26" id="26"/>
              <p:cNvSpPr txBox="true"/>
              <p:nvPr/>
            </p:nvSpPr>
            <p:spPr>
              <a:xfrm>
                <a:off x="0" y="38100"/>
                <a:ext cx="157596" cy="459585"/>
              </a:xfrm>
              <a:prstGeom prst="rect">
                <a:avLst/>
              </a:prstGeom>
            </p:spPr>
            <p:txBody>
              <a:bodyPr anchor="ctr" rtlCol="false" tIns="25270" lIns="25270" bIns="25270" rIns="25270"/>
              <a:lstStyle/>
              <a:p>
                <a:pPr algn="ctr">
                  <a:lnSpc>
                    <a:spcPts val="2368"/>
                  </a:lnSpc>
                </a:pPr>
              </a:p>
            </p:txBody>
          </p:sp>
        </p:grpSp>
        <p:sp>
          <p:nvSpPr>
            <p:cNvPr name="TextBox 27" id="27"/>
            <p:cNvSpPr txBox="true"/>
            <p:nvPr/>
          </p:nvSpPr>
          <p:spPr>
            <a:xfrm rot="0">
              <a:off x="0" y="4563228"/>
              <a:ext cx="9147801" cy="5382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34"/>
                </a:lnSpc>
              </a:pPr>
              <a:r>
                <a:rPr lang="en-US" sz="2488" spc="57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Innovate For Future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DAGiTWRluH4</dc:identifier>
  <dcterms:modified xsi:type="dcterms:W3CDTF">2011-08-01T06:04:30Z</dcterms:modified>
  <cp:revision>1</cp:revision>
  <dc:title>G20-challenge-no-demo-version</dc:title>
</cp:coreProperties>
</file>